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98" r:id="rId2"/>
    <p:sldId id="257" r:id="rId3"/>
    <p:sldId id="302" r:id="rId4"/>
    <p:sldId id="277" r:id="rId5"/>
    <p:sldId id="278" r:id="rId6"/>
    <p:sldId id="279" r:id="rId7"/>
    <p:sldId id="306" r:id="rId8"/>
    <p:sldId id="308" r:id="rId9"/>
    <p:sldId id="307" r:id="rId10"/>
    <p:sldId id="304" r:id="rId11"/>
    <p:sldId id="280" r:id="rId12"/>
    <p:sldId id="281" r:id="rId13"/>
    <p:sldId id="282" r:id="rId14"/>
    <p:sldId id="283" r:id="rId15"/>
    <p:sldId id="303" r:id="rId16"/>
    <p:sldId id="309" r:id="rId17"/>
    <p:sldId id="310" r:id="rId18"/>
    <p:sldId id="312" r:id="rId19"/>
    <p:sldId id="311" r:id="rId20"/>
    <p:sldId id="314" r:id="rId21"/>
    <p:sldId id="315" r:id="rId22"/>
    <p:sldId id="313" r:id="rId23"/>
    <p:sldId id="320" r:id="rId24"/>
    <p:sldId id="321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319" r:id="rId36"/>
    <p:sldId id="273" r:id="rId37"/>
    <p:sldId id="322" r:id="rId38"/>
    <p:sldId id="318" r:id="rId39"/>
    <p:sldId id="323" r:id="rId40"/>
    <p:sldId id="327" r:id="rId41"/>
    <p:sldId id="325" r:id="rId42"/>
    <p:sldId id="326" r:id="rId43"/>
    <p:sldId id="332" r:id="rId44"/>
    <p:sldId id="336" r:id="rId45"/>
    <p:sldId id="338" r:id="rId46"/>
    <p:sldId id="339" r:id="rId47"/>
    <p:sldId id="340" r:id="rId48"/>
    <p:sldId id="337" r:id="rId49"/>
    <p:sldId id="329" r:id="rId50"/>
    <p:sldId id="328" r:id="rId51"/>
    <p:sldId id="330" r:id="rId52"/>
    <p:sldId id="316" r:id="rId53"/>
    <p:sldId id="286" r:id="rId54"/>
    <p:sldId id="317" r:id="rId55"/>
    <p:sldId id="287" r:id="rId56"/>
    <p:sldId id="288" r:id="rId57"/>
    <p:sldId id="290" r:id="rId58"/>
    <p:sldId id="291" r:id="rId59"/>
    <p:sldId id="292" r:id="rId60"/>
    <p:sldId id="296" r:id="rId61"/>
    <p:sldId id="297" r:id="rId62"/>
    <p:sldId id="289" r:id="rId63"/>
    <p:sldId id="293" r:id="rId64"/>
    <p:sldId id="295" r:id="rId65"/>
    <p:sldId id="294" r:id="rId66"/>
    <p:sldId id="274" r:id="rId67"/>
    <p:sldId id="275" r:id="rId68"/>
    <p:sldId id="276" r:id="rId69"/>
    <p:sldId id="331" r:id="rId70"/>
    <p:sldId id="284" r:id="rId71"/>
    <p:sldId id="285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96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F969A-B03A-CA43-B326-23A7845E0071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4E354-2FC8-DB4A-B510-81FFADD8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42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43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44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45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46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47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48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72820E-F05E-AE46-BAAB-8D7C77A48F50}" type="slidenum">
              <a:rPr lang="en-US"/>
              <a:pPr/>
              <a:t>3</a:t>
            </a:fld>
            <a:endParaRPr lang="en-US"/>
          </a:p>
        </p:txBody>
      </p:sp>
      <p:sp>
        <p:nvSpPr>
          <p:cNvPr id="1320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70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71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2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9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69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7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4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7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6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2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7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0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3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4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4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://xkcd.com/314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9" y="1160708"/>
            <a:ext cx="2285599" cy="228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068"/>
          <a:stretch/>
        </p:blipFill>
        <p:spPr>
          <a:xfrm>
            <a:off x="4614468" y="722235"/>
            <a:ext cx="3578951" cy="332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00" y="3838459"/>
            <a:ext cx="4198744" cy="2786439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Whats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up with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624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28280" y="5287925"/>
            <a:ext cx="546916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https://</a:t>
            </a:r>
            <a:r>
              <a:rPr lang="en-US" sz="3200" dirty="0" err="1" smtClean="0">
                <a:solidFill>
                  <a:srgbClr val="0000FF"/>
                </a:solidFill>
              </a:rPr>
              <a:t>www.codechef.com</a:t>
            </a:r>
            <a:r>
              <a:rPr lang="en-US" sz="3200" dirty="0" smtClean="0">
                <a:solidFill>
                  <a:srgbClr val="0000FF"/>
                </a:solidFill>
              </a:rPr>
              <a:t>/ide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Follow Along!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21" y="1857354"/>
            <a:ext cx="6773932" cy="25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2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1738894"/>
            <a:ext cx="6477000" cy="10668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373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2776674"/>
            <a:ext cx="6477000" cy="10668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92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3978314"/>
            <a:ext cx="6477000" cy="120421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3930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4273876"/>
            <a:ext cx="6477000" cy="32770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3685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83185" y="1665850"/>
            <a:ext cx="6827702" cy="4164639"/>
          </a:xfrm>
          <a:prstGeom prst="roundRect">
            <a:avLst>
              <a:gd name="adj" fmla="val 453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Guessing Game!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8225" y="1870668"/>
            <a:ext cx="6096541" cy="3370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Print out a welcome message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Generate a random secret number.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Until the end of time: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Get a guess from the user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If the guess is equal to secret, exit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Print if the guess is high or low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6462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Part 2: Functions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2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 (Error</a:t>
            </a:r>
            <a:r>
              <a:rPr lang="en-US" sz="4600" dirty="0">
                <a:latin typeface="Calibri"/>
                <a:cs typeface="Calibri"/>
              </a:rPr>
              <a:t>)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78" y="3468256"/>
            <a:ext cx="4509226" cy="29986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5083" t="43836" r="35486" b="9338"/>
          <a:stretch/>
        </p:blipFill>
        <p:spPr>
          <a:xfrm>
            <a:off x="4380965" y="1529309"/>
            <a:ext cx="4519939" cy="7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 (Fix 1)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706" y="1117536"/>
            <a:ext cx="2470694" cy="325587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55917" y="5379894"/>
            <a:ext cx="3156873" cy="112627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Fix: Change order of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307763" y="5235334"/>
            <a:ext cx="4151244" cy="13603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 smtClean="0"/>
              <a:t>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1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4, 2015</a:t>
            </a:r>
            <a:endParaRPr lang="en-US" sz="3200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655460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Functions</a:t>
            </a:r>
            <a:endParaRPr lang="en-US" sz="6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745" y="1562082"/>
            <a:ext cx="444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 (Fix 2)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n);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816" y="3782312"/>
            <a:ext cx="2168584" cy="285775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63262" y="1290126"/>
            <a:ext cx="3156873" cy="143372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Fix: Add a function “prototype”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C++ Design?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68080" y="854215"/>
            <a:ext cx="10073473" cy="48802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Why </a:t>
            </a:r>
            <a:r>
              <a:rPr lang="en-US" sz="2400" dirty="0" smtClean="0"/>
              <a:t>does C</a:t>
            </a:r>
            <a:r>
              <a:rPr lang="en-US" sz="2400" dirty="0"/>
              <a:t>++ </a:t>
            </a:r>
            <a:r>
              <a:rPr lang="en-US" sz="2400" dirty="0" smtClean="0"/>
              <a:t>have the </a:t>
            </a:r>
            <a:r>
              <a:rPr lang="en-US" sz="2400" dirty="0"/>
              <a:t>function prototype syntax?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  <p:custDataLst>
              <p:tags r:id="rId3"/>
            </p:custDataLst>
          </p:nvPr>
        </p:nvSpPr>
        <p:spPr>
          <a:xfrm>
            <a:off x="1297319" y="2340581"/>
            <a:ext cx="6688392" cy="42875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++ could have done that</a:t>
            </a:r>
            <a:r>
              <a:rPr lang="en-US" dirty="0" smtClean="0"/>
              <a:t>, but such a rule would be </a:t>
            </a:r>
            <a:r>
              <a:rPr lang="en-US" i="1" u="sng" dirty="0" smtClean="0"/>
              <a:t>too</a:t>
            </a:r>
            <a:r>
              <a:rPr lang="en-US" dirty="0" smtClean="0"/>
              <a:t> </a:t>
            </a:r>
            <a:r>
              <a:rPr lang="en-US" i="1" u="sng" dirty="0" smtClean="0"/>
              <a:t>cumbersome</a:t>
            </a:r>
            <a:r>
              <a:rPr lang="en-US" dirty="0" smtClean="0"/>
              <a:t> for programmers to follow</a:t>
            </a:r>
            <a:r>
              <a:rPr lang="en-US" dirty="0" smtClean="0"/>
              <a:t>.</a:t>
            </a:r>
          </a:p>
          <a:p>
            <a:pPr marL="274320" lvl="1"/>
            <a:endParaRPr lang="en-US" dirty="0" smtClean="0"/>
          </a:p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4F6228"/>
                </a:solidFill>
              </a:rPr>
              <a:t>C++ could have done that</a:t>
            </a:r>
            <a:r>
              <a:rPr lang="en-US" dirty="0" smtClean="0"/>
              <a:t>, but good programming </a:t>
            </a:r>
            <a:r>
              <a:rPr lang="en-US" i="1" u="sng" dirty="0" smtClean="0"/>
              <a:t>style</a:t>
            </a:r>
            <a:r>
              <a:rPr lang="en-US" dirty="0" smtClean="0"/>
              <a:t> dictates </a:t>
            </a:r>
            <a:r>
              <a:rPr lang="en-US" dirty="0" smtClean="0"/>
              <a:t>"top-down" approach that logically puts main() first and helper functions it calls to follow</a:t>
            </a:r>
            <a:r>
              <a:rPr lang="en-US" dirty="0" smtClean="0"/>
              <a:t>.</a:t>
            </a:r>
          </a:p>
          <a:p>
            <a:pPr marL="274320" lvl="1"/>
            <a:endParaRPr lang="en-US" dirty="0" smtClean="0"/>
          </a:p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4F6228"/>
                </a:solidFill>
              </a:rPr>
              <a:t>C++ could </a:t>
            </a:r>
            <a:r>
              <a:rPr lang="en-US" b="1" i="1" u="sng" dirty="0" smtClean="0">
                <a:solidFill>
                  <a:srgbClr val="4F6228"/>
                </a:solidFill>
              </a:rPr>
              <a:t>not</a:t>
            </a:r>
            <a:r>
              <a:rPr lang="en-US" b="1" dirty="0" smtClean="0">
                <a:solidFill>
                  <a:srgbClr val="4F6228"/>
                </a:solidFill>
              </a:rPr>
              <a:t> have done that</a:t>
            </a:r>
            <a:r>
              <a:rPr lang="en-US" dirty="0" smtClean="0"/>
              <a:t>, because sometimes there is </a:t>
            </a:r>
            <a:r>
              <a:rPr lang="en-US" i="1" u="sng" dirty="0" smtClean="0"/>
              <a:t>no way</a:t>
            </a:r>
            <a:r>
              <a:rPr lang="en-US" i="1" dirty="0" smtClean="0"/>
              <a:t> </a:t>
            </a:r>
            <a:r>
              <a:rPr lang="en-US" dirty="0" smtClean="0"/>
              <a:t>to order the functions so that all functions are defined before being used</a:t>
            </a:r>
            <a:r>
              <a:rPr lang="en-US" dirty="0" smtClean="0"/>
              <a:t>.</a:t>
            </a:r>
          </a:p>
          <a:p>
            <a:pPr marL="274320" lvl="1"/>
            <a:endParaRPr lang="en-US" dirty="0" smtClean="0"/>
          </a:p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4F6228"/>
                </a:solidFill>
              </a:rPr>
              <a:t>Other/none/more than one of the above</a:t>
            </a:r>
            <a:endParaRPr lang="en-US" b="1" dirty="0">
              <a:solidFill>
                <a:srgbClr val="4F6228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081" y="1490689"/>
            <a:ext cx="8803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 other words, why not just have a rule that you must set up the ordering so you define your functions before using them, as in the "</a:t>
            </a:r>
            <a:r>
              <a:rPr lang="en-US" dirty="0" smtClean="0">
                <a:solidFill>
                  <a:schemeClr val="accent1"/>
                </a:solidFill>
              </a:rPr>
              <a:t>FIX </a:t>
            </a:r>
            <a:r>
              <a:rPr lang="en-US" dirty="0">
                <a:solidFill>
                  <a:schemeClr val="accent1"/>
                </a:solidFill>
              </a:rPr>
              <a:t>1" example?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68081" y="2444164"/>
            <a:ext cx="8625999" cy="0"/>
          </a:xfrm>
          <a:prstGeom prst="line">
            <a:avLst/>
          </a:prstGeom>
          <a:ln w="12700" cmpd="sng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6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464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93270" y="2020873"/>
            <a:ext cx="723737" cy="7237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9148" y="2115799"/>
            <a:ext cx="330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Prototype your functions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8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Lets Write a Function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02" y="2224949"/>
            <a:ext cx="3445326" cy="2657823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65" y="2224949"/>
            <a:ext cx="4503541" cy="250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34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8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91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0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07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5546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Announcements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3312" y="1921868"/>
            <a:ext cx="37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Monday QT Creator help with Megan!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63312" y="2521303"/>
            <a:ext cx="554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 office hours are moved to Friday 2:30pm to 3:30pm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63312" y="3178629"/>
            <a:ext cx="3588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start Life now. Due Jan 15th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63312" y="3781277"/>
            <a:ext cx="648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would recommend getting QT creator installed on your computer.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247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6662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21556" y="1494494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" name="Oval 3"/>
          <p:cNvSpPr/>
          <p:nvPr/>
        </p:nvSpPr>
        <p:spPr>
          <a:xfrm>
            <a:off x="4012000" y="4603266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95638" y="4276142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86289" y="4733138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52345" y="5240076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97826" y="5478120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84629" y="40057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7019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70198" y="52266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44808" y="57535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97827" y="40165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4646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9920" y="5004568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48128" y="56221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978" y="4840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94220" y="5046776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39663" y="4807769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5725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InputSum</a:t>
            </a:r>
            <a:r>
              <a:rPr lang="en-US" sz="2400" dirty="0" smtClean="0">
                <a:latin typeface="Courier"/>
                <a:cs typeface="Courier"/>
              </a:rPr>
              <a:t>  = input1 </a:t>
            </a:r>
            <a:r>
              <a:rPr lang="en-US" sz="2400" dirty="0" smtClean="0">
                <a:latin typeface="Courier"/>
                <a:cs typeface="Courier"/>
              </a:rPr>
              <a:t>* weight1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dirty="0" smtClean="0">
                <a:latin typeface="Courier"/>
                <a:cs typeface="Courier"/>
              </a:rPr>
              <a:t>    input2 </a:t>
            </a:r>
            <a:r>
              <a:rPr lang="en-US" sz="2400" dirty="0" smtClean="0">
                <a:latin typeface="Courier"/>
                <a:cs typeface="Courier"/>
              </a:rPr>
              <a:t>* weight2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dirty="0" smtClean="0">
                <a:latin typeface="Courier"/>
                <a:cs typeface="Courier"/>
              </a:rPr>
              <a:t>    input3 </a:t>
            </a:r>
            <a:r>
              <a:rPr lang="en-US" sz="2400" dirty="0" smtClean="0">
                <a:latin typeface="Courier"/>
                <a:cs typeface="Courier"/>
              </a:rPr>
              <a:t>* weight3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</a:t>
            </a:r>
            <a:r>
              <a:rPr lang="en-US" sz="2400" dirty="0" smtClean="0">
                <a:latin typeface="Courier"/>
                <a:cs typeface="Courier"/>
              </a:rPr>
              <a:t>   input4 </a:t>
            </a:r>
            <a:r>
              <a:rPr lang="en-US" sz="2400" dirty="0" smtClean="0">
                <a:latin typeface="Courier"/>
                <a:cs typeface="Courier"/>
              </a:rPr>
              <a:t>* </a:t>
            </a:r>
            <a:r>
              <a:rPr lang="en-US" sz="2400" dirty="0" smtClean="0">
                <a:latin typeface="Courier"/>
                <a:cs typeface="Courier"/>
              </a:rPr>
              <a:t>weight4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204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3878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nput sum = 1 * 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0 * -2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1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3078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Sigmoid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pic>
        <p:nvPicPr>
          <p:cNvPr id="2" name="Picture 1" descr="Screen Shot 2015-06-25 at 3.51.2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7"/>
          <a:stretch/>
        </p:blipFill>
        <p:spPr>
          <a:xfrm>
            <a:off x="910322" y="3152982"/>
            <a:ext cx="7459197" cy="37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2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5725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InputSum</a:t>
            </a:r>
            <a:r>
              <a:rPr lang="en-US" sz="2400" dirty="0" smtClean="0">
                <a:latin typeface="Courier"/>
                <a:cs typeface="Courier"/>
              </a:rPr>
              <a:t>  = input1 </a:t>
            </a:r>
            <a:r>
              <a:rPr lang="en-US" sz="2400" dirty="0" smtClean="0">
                <a:latin typeface="Courier"/>
                <a:cs typeface="Courier"/>
              </a:rPr>
              <a:t>* weight1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dirty="0" smtClean="0">
                <a:latin typeface="Courier"/>
                <a:cs typeface="Courier"/>
              </a:rPr>
              <a:t>    input2 </a:t>
            </a:r>
            <a:r>
              <a:rPr lang="en-US" sz="2400" dirty="0" smtClean="0">
                <a:latin typeface="Courier"/>
                <a:cs typeface="Courier"/>
              </a:rPr>
              <a:t>* weight2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dirty="0" smtClean="0">
                <a:latin typeface="Courier"/>
                <a:cs typeface="Courier"/>
              </a:rPr>
              <a:t>    input3 </a:t>
            </a:r>
            <a:r>
              <a:rPr lang="en-US" sz="2400" dirty="0" smtClean="0">
                <a:latin typeface="Courier"/>
                <a:cs typeface="Courier"/>
              </a:rPr>
              <a:t>* weight3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</a:t>
            </a:r>
            <a:r>
              <a:rPr lang="en-US" sz="2400" dirty="0" smtClean="0">
                <a:latin typeface="Courier"/>
                <a:cs typeface="Courier"/>
              </a:rPr>
              <a:t>   input4 </a:t>
            </a:r>
            <a:r>
              <a:rPr lang="en-US" sz="2400" dirty="0" smtClean="0">
                <a:latin typeface="Courier"/>
                <a:cs typeface="Courier"/>
              </a:rPr>
              <a:t>* </a:t>
            </a:r>
            <a:r>
              <a:rPr lang="en-US" sz="2400" dirty="0" smtClean="0">
                <a:latin typeface="Courier"/>
                <a:cs typeface="Courier"/>
              </a:rPr>
              <a:t>weight4;</a:t>
            </a:r>
          </a:p>
          <a:p>
            <a:r>
              <a:rPr lang="en-US" sz="2400" dirty="0" smtClean="0">
                <a:latin typeface="Courier"/>
                <a:cs typeface="Courier"/>
              </a:rPr>
              <a:t>Output    = sigmoid(</a:t>
            </a:r>
            <a:r>
              <a:rPr lang="en-US" sz="2400" dirty="0" err="1" smtClean="0">
                <a:latin typeface="Courier"/>
                <a:cs typeface="Courier"/>
              </a:rPr>
              <a:t>InputSum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506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" y="1024550"/>
            <a:ext cx="6972225" cy="544383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 Demo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871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Lets Write a Function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02" y="2224949"/>
            <a:ext cx="3445326" cy="2657823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65" y="2224949"/>
            <a:ext cx="4503541" cy="250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8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Lets Write a Function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50" y="1719730"/>
            <a:ext cx="3445326" cy="26578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9637" y="1300810"/>
            <a:ext cx="3963385" cy="2117164"/>
            <a:chOff x="1208563" y="917683"/>
            <a:chExt cx="3963385" cy="2117164"/>
          </a:xfrm>
        </p:grpSpPr>
        <p:sp>
          <p:nvSpPr>
            <p:cNvPr id="8" name="Oval 7"/>
            <p:cNvSpPr/>
            <p:nvPr/>
          </p:nvSpPr>
          <p:spPr>
            <a:xfrm>
              <a:off x="2550365" y="1515182"/>
              <a:ext cx="851387" cy="8513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634003" y="1188058"/>
              <a:ext cx="916362" cy="327124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524654" y="1645054"/>
              <a:ext cx="802245" cy="197252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590710" y="2151992"/>
              <a:ext cx="802245" cy="171287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836191" y="2390036"/>
              <a:ext cx="709164" cy="423873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22994" y="91768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08563" y="139612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08563" y="213861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3173" y="266551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36192" y="92849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2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4833" y="139612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660066"/>
                  </a:solidFill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98285" y="1916484"/>
              <a:ext cx="37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-2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6493" y="25340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1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24343" y="175195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32585" y="1958692"/>
              <a:ext cx="916362" cy="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578028" y="1719685"/>
              <a:ext cx="59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0.99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45206" y="3916468"/>
            <a:ext cx="43403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InputSum</a:t>
            </a:r>
            <a:r>
              <a:rPr lang="en-US" dirty="0" smtClean="0">
                <a:latin typeface="Courier"/>
                <a:cs typeface="Courier"/>
              </a:rPr>
              <a:t>  = input1 </a:t>
            </a:r>
            <a:r>
              <a:rPr lang="en-US" dirty="0" smtClean="0">
                <a:latin typeface="Courier"/>
                <a:cs typeface="Courier"/>
              </a:rPr>
              <a:t>* weight1 +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</a:t>
            </a:r>
            <a:r>
              <a:rPr lang="en-US" dirty="0" smtClean="0">
                <a:latin typeface="Courier"/>
                <a:cs typeface="Courier"/>
              </a:rPr>
              <a:t>    input2 </a:t>
            </a:r>
            <a:r>
              <a:rPr lang="en-US" dirty="0" smtClean="0">
                <a:latin typeface="Courier"/>
                <a:cs typeface="Courier"/>
              </a:rPr>
              <a:t>* weight2 +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</a:t>
            </a:r>
            <a:r>
              <a:rPr lang="en-US" dirty="0" smtClean="0">
                <a:latin typeface="Courier"/>
                <a:cs typeface="Courier"/>
              </a:rPr>
              <a:t>    input3 </a:t>
            </a:r>
            <a:r>
              <a:rPr lang="en-US" dirty="0" smtClean="0">
                <a:latin typeface="Courier"/>
                <a:cs typeface="Courier"/>
              </a:rPr>
              <a:t>* weight3 +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 smtClean="0">
                <a:latin typeface="Courier"/>
                <a:cs typeface="Courier"/>
              </a:rPr>
              <a:t>   input4 </a:t>
            </a:r>
            <a:r>
              <a:rPr lang="en-US" dirty="0" smtClean="0">
                <a:latin typeface="Courier"/>
                <a:cs typeface="Courier"/>
              </a:rPr>
              <a:t>* </a:t>
            </a:r>
            <a:r>
              <a:rPr lang="en-US" dirty="0" smtClean="0">
                <a:latin typeface="Courier"/>
                <a:cs typeface="Courier"/>
              </a:rPr>
              <a:t>weight4;</a:t>
            </a:r>
          </a:p>
          <a:p>
            <a:r>
              <a:rPr lang="en-US" dirty="0" smtClean="0">
                <a:latin typeface="Courier"/>
                <a:cs typeface="Courier"/>
              </a:rPr>
              <a:t>Output    = sigmoid(</a:t>
            </a:r>
            <a:r>
              <a:rPr lang="en-US" dirty="0" err="1" smtClean="0">
                <a:latin typeface="Courier"/>
                <a:cs typeface="Courier"/>
              </a:rPr>
              <a:t>InputSum</a:t>
            </a:r>
            <a:r>
              <a:rPr lang="en-US" dirty="0" smtClean="0">
                <a:latin typeface="Courier"/>
                <a:cs typeface="Courier"/>
              </a:rPr>
              <a:t>);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908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value semantics</a:t>
            </a:r>
            <a:r>
              <a:rPr lang="en-US" dirty="0"/>
              <a:t>: In Java and C++, when variables 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/>
              <a:t>, </a:t>
            </a:r>
            <a:r>
              <a:rPr lang="en-US" dirty="0">
                <a:latin typeface="Consolas" charset="0"/>
              </a:rPr>
              <a:t>double</a:t>
            </a:r>
            <a:r>
              <a:rPr lang="en-US" dirty="0"/>
              <a:t>) are passed as parameters, their values are copied.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Modifying the parameter will not affect the variable passed in.</a:t>
            </a:r>
          </a:p>
          <a:p>
            <a:pPr lvl="1"/>
            <a:endParaRPr lang="en-US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void grow(</a:t>
            </a:r>
            <a:r>
              <a:rPr lang="en-US" sz="1800" b="1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sz="1800" b="1" dirty="0">
                <a:solidFill>
                  <a:schemeClr val="accent2"/>
                </a:solidFill>
                <a:latin typeface="Consolas" charset="0"/>
              </a:rPr>
              <a:t> age</a:t>
            </a:r>
            <a:r>
              <a:rPr lang="en-US" sz="1800" dirty="0">
                <a:latin typeface="Consolas" charset="0"/>
              </a:rPr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b="1" dirty="0">
                <a:solidFill>
                  <a:schemeClr val="accent2"/>
                </a:solidFill>
                <a:latin typeface="Consolas" charset="0"/>
              </a:rPr>
              <a:t>age = age + 1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latin typeface="Consolas" charset="0"/>
              </a:rPr>
              <a:t>cout</a:t>
            </a:r>
            <a:r>
              <a:rPr lang="en-US" sz="1800" dirty="0">
                <a:latin typeface="Consolas" charset="0"/>
              </a:rPr>
              <a:t> &lt;&lt; "grow age is " &lt;&lt; </a:t>
            </a:r>
            <a:r>
              <a:rPr lang="en-US" sz="1800" b="1" dirty="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 &lt;&lt; </a:t>
            </a:r>
            <a:r>
              <a:rPr lang="en-US" sz="1800" dirty="0" err="1">
                <a:latin typeface="Consolas" charset="0"/>
              </a:rPr>
              <a:t>endl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1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 err="1">
                <a:latin typeface="Consolas" charset="0"/>
              </a:rPr>
              <a:t>int</a:t>
            </a:r>
            <a:r>
              <a:rPr lang="en-US" sz="1800" dirty="0">
                <a:latin typeface="Consolas" charset="0"/>
              </a:rPr>
              <a:t> main()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b="1" dirty="0" err="1">
                <a:solidFill>
                  <a:srgbClr val="008000"/>
                </a:solidFill>
                <a:latin typeface="Consolas" charset="0"/>
              </a:rPr>
              <a:t>int</a:t>
            </a:r>
            <a:r>
              <a:rPr lang="en-US" sz="1800" b="1" dirty="0">
                <a:solidFill>
                  <a:srgbClr val="008000"/>
                </a:solidFill>
                <a:latin typeface="Consolas" charset="0"/>
              </a:rPr>
              <a:t> age = 20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latin typeface="Consolas" charset="0"/>
              </a:rPr>
              <a:t>cout</a:t>
            </a:r>
            <a:r>
              <a:rPr lang="en-US" sz="1800" dirty="0">
                <a:latin typeface="Consolas" charset="0"/>
              </a:rPr>
              <a:t> &lt;&lt; "main age is " &lt;&lt; </a:t>
            </a:r>
            <a:r>
              <a:rPr lang="en-US" sz="1800" b="1" dirty="0">
                <a:solidFill>
                  <a:srgbClr val="008000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 &lt;&lt; </a:t>
            </a:r>
            <a:r>
              <a:rPr lang="en-US" sz="1800" dirty="0" err="1">
                <a:latin typeface="Consolas" charset="0"/>
              </a:rPr>
              <a:t>endl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grow(</a:t>
            </a:r>
            <a:r>
              <a:rPr lang="en-US" sz="1800" b="1" dirty="0">
                <a:solidFill>
                  <a:srgbClr val="008000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latin typeface="Consolas" charset="0"/>
              </a:rPr>
              <a:t>cout</a:t>
            </a:r>
            <a:r>
              <a:rPr lang="en-US" sz="1800" dirty="0">
                <a:latin typeface="Consolas" charset="0"/>
              </a:rPr>
              <a:t> &lt;&lt; "main age is " &lt;&lt; </a:t>
            </a:r>
            <a:r>
              <a:rPr lang="en-US" sz="1800" b="1" dirty="0">
                <a:solidFill>
                  <a:srgbClr val="008000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 &lt;&lt; </a:t>
            </a:r>
            <a:r>
              <a:rPr lang="en-US" sz="1800" dirty="0" err="1">
                <a:latin typeface="Consolas" charset="0"/>
              </a:rPr>
              <a:t>endl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return 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}</a:t>
            </a:r>
          </a:p>
        </p:txBody>
      </p:sp>
      <p:sp>
        <p:nvSpPr>
          <p:cNvPr id="214020" name="Text Box 7"/>
          <p:cNvSpPr txBox="1">
            <a:spLocks noChangeArrowheads="1"/>
          </p:cNvSpPr>
          <p:nvPr/>
        </p:nvSpPr>
        <p:spPr bwMode="auto">
          <a:xfrm>
            <a:off x="6477000" y="5033963"/>
            <a:ext cx="2276475" cy="135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Calibri" charset="0"/>
                <a:ea typeface="MS PGothic" charset="0"/>
                <a:cs typeface="MS PGothic" charset="0"/>
              </a:rPr>
              <a:t>Output:</a:t>
            </a:r>
          </a:p>
          <a:p>
            <a:endParaRPr lang="en-US" sz="800"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>
                <a:latin typeface="Consolas" charset="0"/>
              </a:rPr>
              <a:t>main age is 20</a:t>
            </a:r>
          </a:p>
          <a:p>
            <a:r>
              <a:rPr lang="en-US">
                <a:latin typeface="Consolas" charset="0"/>
                <a:ea typeface="MS PGothic" charset="0"/>
                <a:cs typeface="Consolas" charset="0"/>
              </a:rPr>
              <a:t>grow age is 21</a:t>
            </a:r>
          </a:p>
          <a:p>
            <a:r>
              <a:rPr lang="en-US">
                <a:latin typeface="Consolas" charset="0"/>
                <a:ea typeface="MS PGothic" charset="0"/>
                <a:cs typeface="Consolas" charset="0"/>
              </a:rPr>
              <a:t>main age is 20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Pass by Value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03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Staff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2" y="3935468"/>
            <a:ext cx="2234445" cy="2693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2" y="1009369"/>
            <a:ext cx="2234445" cy="2573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05445" y="1174288"/>
            <a:ext cx="339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Instructor: Chris Piech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905445" y="4250973"/>
            <a:ext cx="345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Head TA: Megan Faulk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905445" y="1849908"/>
            <a:ext cx="31824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Office hours: </a:t>
            </a:r>
          </a:p>
          <a:p>
            <a:r>
              <a:rPr lang="en-US" sz="2800" dirty="0" smtClean="0"/>
              <a:t>Mon 1:30 to 2:30pm</a:t>
            </a:r>
          </a:p>
          <a:p>
            <a:r>
              <a:rPr lang="en-US" sz="2800" dirty="0" smtClean="0"/>
              <a:t>Wed 2:30 to 3:30pm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905445" y="4816059"/>
            <a:ext cx="37394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Office hours: </a:t>
            </a:r>
          </a:p>
          <a:p>
            <a:r>
              <a:rPr lang="en-US" sz="2800" dirty="0" smtClean="0"/>
              <a:t>Tue, </a:t>
            </a:r>
            <a:r>
              <a:rPr lang="en-US" sz="2800" dirty="0" err="1" smtClean="0"/>
              <a:t>Th</a:t>
            </a:r>
            <a:r>
              <a:rPr lang="en-US" sz="2800" dirty="0" smtClean="0"/>
              <a:t> 9:00 to 10:30am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630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/>
              <a:t>reference semantics</a:t>
            </a:r>
            <a:r>
              <a:rPr lang="en-US"/>
              <a:t>: In C++, if you declare a parameter with an </a:t>
            </a:r>
            <a:r>
              <a:rPr lang="en-US">
                <a:latin typeface="Consolas" charset="0"/>
              </a:rPr>
              <a:t>&amp;</a:t>
            </a:r>
            <a:r>
              <a:rPr lang="en-US"/>
              <a:t> after its type, instead of passing a copy of its value, it will link the caller and callee functions to the same variable in memory.</a:t>
            </a:r>
          </a:p>
          <a:p>
            <a:pPr lvl="1"/>
            <a:r>
              <a:rPr lang="en-US"/>
              <a:t>Modifying the parameter </a:t>
            </a:r>
            <a:r>
              <a:rPr lang="en-US" i="1"/>
              <a:t>will </a:t>
            </a:r>
            <a:r>
              <a:rPr lang="en-US"/>
              <a:t>affect the variable passed in. </a:t>
            </a:r>
          </a:p>
          <a:p>
            <a:pPr lvl="1"/>
            <a:endParaRPr lang="en-US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void grow(</a:t>
            </a:r>
            <a:r>
              <a:rPr lang="en-US" sz="1800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sz="1800" b="1">
                <a:solidFill>
                  <a:schemeClr val="accent2"/>
                </a:solidFill>
                <a:latin typeface="Consolas" charset="0"/>
              </a:rPr>
              <a:t>&amp;</a:t>
            </a:r>
            <a:r>
              <a:rPr lang="en-US" sz="1800">
                <a:solidFill>
                  <a:schemeClr val="accent2"/>
                </a:solidFill>
                <a:latin typeface="Consolas" charset="0"/>
              </a:rPr>
              <a:t> age</a:t>
            </a:r>
            <a:r>
              <a:rPr lang="en-US" sz="1800">
                <a:latin typeface="Consolas" charset="0"/>
              </a:rPr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    </a:t>
            </a:r>
            <a:r>
              <a:rPr lang="en-US" sz="1800">
                <a:solidFill>
                  <a:schemeClr val="accent2"/>
                </a:solidFill>
                <a:latin typeface="Consolas" charset="0"/>
              </a:rPr>
              <a:t>age = age + 1</a:t>
            </a:r>
            <a:r>
              <a:rPr lang="en-US" sz="180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    cout &lt;&lt; "grow age is " &lt;&lt; </a:t>
            </a:r>
            <a:r>
              <a:rPr lang="en-US" sz="180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>
                <a:latin typeface="Consolas" charset="0"/>
              </a:rPr>
              <a:t> &lt;&lt; endl;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18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int main()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    </a:t>
            </a:r>
            <a:r>
              <a:rPr lang="en-US" sz="1800">
                <a:solidFill>
                  <a:schemeClr val="accent2"/>
                </a:solidFill>
                <a:latin typeface="Consolas" charset="0"/>
              </a:rPr>
              <a:t>int age = 20</a:t>
            </a:r>
            <a:r>
              <a:rPr lang="en-US" sz="180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    cout &lt;&lt; "main age is " &lt;&lt; </a:t>
            </a:r>
            <a:r>
              <a:rPr lang="en-US" sz="180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>
                <a:latin typeface="Consolas" charset="0"/>
              </a:rPr>
              <a:t> &lt;&lt; endl;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    grow(</a:t>
            </a:r>
            <a:r>
              <a:rPr lang="en-US" sz="180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    cout &lt;&lt; "main age is " &lt;&lt; </a:t>
            </a:r>
            <a:r>
              <a:rPr lang="en-US" sz="180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>
                <a:latin typeface="Consolas" charset="0"/>
              </a:rPr>
              <a:t> &lt;&lt; endl;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    return 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>
                <a:latin typeface="Consolas" charset="0"/>
              </a:rPr>
              <a:t>}</a:t>
            </a:r>
          </a:p>
        </p:txBody>
      </p:sp>
      <p:sp>
        <p:nvSpPr>
          <p:cNvPr id="206852" name="Text Box 7"/>
          <p:cNvSpPr txBox="1">
            <a:spLocks noChangeArrowheads="1"/>
          </p:cNvSpPr>
          <p:nvPr/>
        </p:nvSpPr>
        <p:spPr bwMode="auto">
          <a:xfrm>
            <a:off x="6477000" y="5033963"/>
            <a:ext cx="2276475" cy="135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Calibri" charset="0"/>
                <a:ea typeface="MS PGothic" charset="0"/>
                <a:cs typeface="MS PGothic" charset="0"/>
              </a:rPr>
              <a:t>Output:</a:t>
            </a:r>
          </a:p>
          <a:p>
            <a:endParaRPr lang="en-US" sz="800"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>
                <a:latin typeface="Consolas" charset="0"/>
              </a:rPr>
              <a:t>main age is 20</a:t>
            </a:r>
          </a:p>
          <a:p>
            <a:r>
              <a:rPr lang="en-US">
                <a:latin typeface="Consolas" charset="0"/>
                <a:ea typeface="MS PGothic" charset="0"/>
                <a:cs typeface="Consolas" charset="0"/>
              </a:rPr>
              <a:t>grow age is 21</a:t>
            </a:r>
          </a:p>
          <a:p>
            <a:r>
              <a:rPr lang="en-US">
                <a:latin typeface="Consolas" charset="0"/>
                <a:ea typeface="MS PGothic" charset="0"/>
                <a:cs typeface="Consolas" charset="0"/>
              </a:rPr>
              <a:t>main age is </a:t>
            </a:r>
            <a:r>
              <a:rPr lang="en-US" b="1">
                <a:latin typeface="Consolas" charset="0"/>
                <a:ea typeface="MS PGothic" charset="0"/>
                <a:cs typeface="Consolas" charset="0"/>
              </a:rPr>
              <a:t>21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Pass by Reference (2.5)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65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reference parameters, you can write a swap function.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20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>
                <a:solidFill>
                  <a:srgbClr val="008000"/>
                </a:solidFill>
                <a:latin typeface="Consolas" charset="0"/>
              </a:rPr>
              <a:t>/*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>
                <a:solidFill>
                  <a:srgbClr val="008000"/>
                </a:solidFill>
                <a:latin typeface="Consolas" charset="0"/>
              </a:rPr>
              <a:t> * Places a's value into b and vice versa.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>
                <a:solidFill>
                  <a:srgbClr val="008000"/>
                </a:solidFill>
                <a:latin typeface="Consolas" charset="0"/>
              </a:rPr>
              <a:t> */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>
                <a:latin typeface="Consolas" charset="0"/>
              </a:rPr>
              <a:t>void </a:t>
            </a:r>
            <a:r>
              <a:rPr lang="en-US" sz="2000" b="1">
                <a:latin typeface="Consolas" charset="0"/>
              </a:rPr>
              <a:t>swap</a:t>
            </a:r>
            <a:r>
              <a:rPr lang="en-US" sz="2000">
                <a:latin typeface="Consolas" charset="0"/>
              </a:rPr>
              <a:t>(int</a:t>
            </a:r>
            <a:r>
              <a:rPr lang="en-US" sz="2000" b="1">
                <a:latin typeface="Consolas" charset="0"/>
              </a:rPr>
              <a:t>&amp;</a:t>
            </a:r>
            <a:r>
              <a:rPr lang="en-US" sz="2000">
                <a:latin typeface="Consolas" charset="0"/>
              </a:rPr>
              <a:t> a, int</a:t>
            </a:r>
            <a:r>
              <a:rPr lang="en-US" sz="2000" b="1">
                <a:latin typeface="Consolas" charset="0"/>
              </a:rPr>
              <a:t>&amp;</a:t>
            </a:r>
            <a:r>
              <a:rPr lang="en-US" sz="2000">
                <a:latin typeface="Consolas" charset="0"/>
              </a:rPr>
              <a:t> b)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>
                <a:latin typeface="Consolas" charset="0"/>
              </a:rPr>
              <a:t>    int temp = a;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>
                <a:latin typeface="Consolas" charset="0"/>
              </a:rPr>
              <a:t>    a = b;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>
                <a:latin typeface="Consolas" charset="0"/>
              </a:rPr>
              <a:t>    b = temp;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>
                <a:latin typeface="Consolas" charset="0"/>
              </a:rPr>
              <a:t>}</a:t>
            </a:r>
          </a:p>
        </p:txBody>
      </p:sp>
      <p:pic>
        <p:nvPicPr>
          <p:cNvPr id="207876" name="Picture 4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>
            <a:fillRect/>
          </a:stretch>
        </p:blipFill>
        <p:spPr bwMode="auto">
          <a:xfrm>
            <a:off x="8496300" y="63500"/>
            <a:ext cx="571500" cy="39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Pass by Reference Example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84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a;                    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A.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4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2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9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                              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B.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4 3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7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                           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C.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5 2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8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{                   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D.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5 3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13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a = 5;                 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E. other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695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425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5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1376" y="1993566"/>
            <a:ext cx="6422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5549" y="1993566"/>
            <a:ext cx="6186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 =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4585" y="1996426"/>
            <a:ext cx="633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 8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2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1376" y="1993566"/>
            <a:ext cx="6422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5549" y="1993566"/>
            <a:ext cx="6186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 =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4585" y="1996426"/>
            <a:ext cx="633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 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3994" y="2545468"/>
            <a:ext cx="102514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b = 4</a:t>
            </a:r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1376" y="1993566"/>
            <a:ext cx="6422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5549" y="1993566"/>
            <a:ext cx="6186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 =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4585" y="1996426"/>
            <a:ext cx="633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 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3994" y="2545468"/>
            <a:ext cx="102514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b = 4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03994" y="2814259"/>
            <a:ext cx="101562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a = 9</a:t>
            </a:r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1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1376" y="1993566"/>
            <a:ext cx="6422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5549" y="1993566"/>
            <a:ext cx="6186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 =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4585" y="1996426"/>
            <a:ext cx="633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 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3994" y="2545468"/>
            <a:ext cx="102514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b = 4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03994" y="2814259"/>
            <a:ext cx="101562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a = 9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033564" y="3081316"/>
            <a:ext cx="11080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c = 11</a:t>
            </a:r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7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What is the minimum and maximum non-creepy age to date?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 err="1">
                <a:latin typeface="Consolas" charset="0"/>
              </a:rPr>
              <a:t>datingRange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age,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b="1" dirty="0">
                <a:latin typeface="Consolas" charset="0"/>
              </a:rPr>
              <a:t>&amp;</a:t>
            </a:r>
            <a:r>
              <a:rPr lang="en-US" sz="2000" dirty="0">
                <a:latin typeface="Consolas" charset="0"/>
              </a:rPr>
              <a:t> min,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b="1" dirty="0">
                <a:latin typeface="Consolas" charset="0"/>
              </a:rPr>
              <a:t>&amp;</a:t>
            </a:r>
            <a:r>
              <a:rPr lang="en-US" sz="2000" dirty="0">
                <a:latin typeface="Consolas" charset="0"/>
              </a:rPr>
              <a:t> max)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min = age / 2 + 7;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max = (age - 7) * 2;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main()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young;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old;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datingRange</a:t>
            </a:r>
            <a:r>
              <a:rPr lang="en-US" sz="2000" dirty="0">
                <a:latin typeface="Consolas" charset="0"/>
              </a:rPr>
              <a:t>(48, young, old);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count &lt;&lt; "A 48-year-old could date someone from "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      &lt;&lt; young &lt;&lt; " to " &lt;&lt; old " years old."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A 48-year-old could date someone from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31 to 82 years old.</a:t>
            </a:r>
          </a:p>
        </p:txBody>
      </p:sp>
      <p:grpSp>
        <p:nvGrpSpPr>
          <p:cNvPr id="208900" name="Group 4"/>
          <p:cNvGrpSpPr>
            <a:grpSpLocks/>
          </p:cNvGrpSpPr>
          <p:nvPr/>
        </p:nvGrpSpPr>
        <p:grpSpPr bwMode="auto">
          <a:xfrm>
            <a:off x="7010400" y="2279593"/>
            <a:ext cx="2133600" cy="2068512"/>
            <a:chOff x="4224" y="1632"/>
            <a:chExt cx="1473" cy="1351"/>
          </a:xfrm>
        </p:grpSpPr>
        <p:pic>
          <p:nvPicPr>
            <p:cNvPr id="2089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632"/>
              <a:ext cx="1393" cy="1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8902" name="Text Box 6"/>
            <p:cNvSpPr txBox="1">
              <a:spLocks noChangeArrowheads="1"/>
            </p:cNvSpPr>
            <p:nvPr/>
          </p:nvSpPr>
          <p:spPr bwMode="auto">
            <a:xfrm>
              <a:off x="4451" y="2784"/>
              <a:ext cx="1246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>
                  <a:latin typeface="Calibri" charset="0"/>
                  <a:hlinkClick r:id="rId3"/>
                </a:rPr>
                <a:t>http://xkcd.com/314/</a:t>
              </a:r>
              <a:r>
                <a:rPr lang="en-US" sz="1400">
                  <a:latin typeface="Calibri" charset="0"/>
                </a:rPr>
                <a:t> 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Output Parameters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08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</p:grp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2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benefits</a:t>
            </a:r>
            <a:r>
              <a:rPr lang="en-US" dirty="0"/>
              <a:t> of reference parameters:</a:t>
            </a:r>
          </a:p>
          <a:p>
            <a:r>
              <a:rPr lang="en-US" dirty="0"/>
              <a:t>a useful way to be able to 'return' more than one value</a:t>
            </a:r>
          </a:p>
          <a:p>
            <a:r>
              <a:rPr lang="en-US" dirty="0"/>
              <a:t>often used with objects, to avoid making bulky copies when passing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downsides</a:t>
            </a:r>
            <a:r>
              <a:rPr lang="en-US" dirty="0"/>
              <a:t> of reference parameters:</a:t>
            </a:r>
          </a:p>
          <a:p>
            <a:r>
              <a:rPr lang="en-US" dirty="0"/>
              <a:t>hard to tell from call whether it is ref;  can't tell if it will be changed</a:t>
            </a:r>
          </a:p>
          <a:p>
            <a:pPr lvl="1"/>
            <a:r>
              <a:rPr lang="en-US" dirty="0">
                <a:latin typeface="Consolas" charset="0"/>
              </a:rPr>
              <a:t>foo(a, b, c);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will foo change a, b, or c?  :-/</a:t>
            </a:r>
          </a:p>
          <a:p>
            <a:pPr lvl="1"/>
            <a:endParaRPr lang="en-US" sz="800" dirty="0"/>
          </a:p>
          <a:p>
            <a:r>
              <a:rPr lang="en-US" dirty="0"/>
              <a:t>(very) slightly slower than value parameters</a:t>
            </a:r>
          </a:p>
          <a:p>
            <a:pPr lvl="1"/>
            <a:endParaRPr lang="en-US" sz="800" dirty="0"/>
          </a:p>
          <a:p>
            <a:r>
              <a:rPr lang="en-US" dirty="0"/>
              <a:t>can't pass a literal value to a ref parameter</a:t>
            </a:r>
          </a:p>
          <a:p>
            <a:pPr lvl="2"/>
            <a:r>
              <a:rPr lang="en-US" dirty="0">
                <a:latin typeface="Consolas" charset="0"/>
              </a:rPr>
              <a:t>grow(</a:t>
            </a:r>
            <a:r>
              <a:rPr lang="en-US" dirty="0">
                <a:solidFill>
                  <a:srgbClr val="800000"/>
                </a:solidFill>
                <a:latin typeface="Consolas" charset="0"/>
              </a:rPr>
              <a:t>39</a:t>
            </a:r>
            <a:r>
              <a:rPr lang="en-US" dirty="0">
                <a:latin typeface="Consolas" charset="0"/>
              </a:rPr>
              <a:t>);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error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Pass by Reference Pros / Cons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061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93270" y="2020873"/>
            <a:ext cx="723737" cy="7237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49148" y="2115799"/>
            <a:ext cx="330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Prototype your functions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918653" y="3835253"/>
            <a:ext cx="723737" cy="7237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61486" y="3727993"/>
            <a:ext cx="3890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Pass by reference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pass by value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553561" y="2676293"/>
            <a:ext cx="1338229" cy="1031127"/>
          </a:xfrm>
          <a:custGeom>
            <a:avLst/>
            <a:gdLst>
              <a:gd name="connsiteX0" fmla="*/ 0 w 1338229"/>
              <a:gd name="connsiteY0" fmla="*/ 0 h 1031127"/>
              <a:gd name="connsiteX1" fmla="*/ 122898 w 1338229"/>
              <a:gd name="connsiteY1" fmla="*/ 13654 h 1031127"/>
              <a:gd name="connsiteX2" fmla="*/ 177520 w 1338229"/>
              <a:gd name="connsiteY2" fmla="*/ 40963 h 1031127"/>
              <a:gd name="connsiteX3" fmla="*/ 245797 w 1338229"/>
              <a:gd name="connsiteY3" fmla="*/ 68272 h 1031127"/>
              <a:gd name="connsiteX4" fmla="*/ 327729 w 1338229"/>
              <a:gd name="connsiteY4" fmla="*/ 109236 h 1031127"/>
              <a:gd name="connsiteX5" fmla="*/ 368695 w 1338229"/>
              <a:gd name="connsiteY5" fmla="*/ 136545 h 1031127"/>
              <a:gd name="connsiteX6" fmla="*/ 491594 w 1338229"/>
              <a:gd name="connsiteY6" fmla="*/ 204818 h 1031127"/>
              <a:gd name="connsiteX7" fmla="*/ 532560 w 1338229"/>
              <a:gd name="connsiteY7" fmla="*/ 245782 h 1031127"/>
              <a:gd name="connsiteX8" fmla="*/ 628148 w 1338229"/>
              <a:gd name="connsiteY8" fmla="*/ 314054 h 1031127"/>
              <a:gd name="connsiteX9" fmla="*/ 710081 w 1338229"/>
              <a:gd name="connsiteY9" fmla="*/ 382327 h 1031127"/>
              <a:gd name="connsiteX10" fmla="*/ 819324 w 1338229"/>
              <a:gd name="connsiteY10" fmla="*/ 477909 h 1031127"/>
              <a:gd name="connsiteX11" fmla="*/ 860290 w 1338229"/>
              <a:gd name="connsiteY11" fmla="*/ 505218 h 1031127"/>
              <a:gd name="connsiteX12" fmla="*/ 928567 w 1338229"/>
              <a:gd name="connsiteY12" fmla="*/ 559836 h 1031127"/>
              <a:gd name="connsiteX13" fmla="*/ 955878 w 1338229"/>
              <a:gd name="connsiteY13" fmla="*/ 600800 h 1031127"/>
              <a:gd name="connsiteX14" fmla="*/ 996844 w 1338229"/>
              <a:gd name="connsiteY14" fmla="*/ 628109 h 1031127"/>
              <a:gd name="connsiteX15" fmla="*/ 1078777 w 1338229"/>
              <a:gd name="connsiteY15" fmla="*/ 710037 h 1031127"/>
              <a:gd name="connsiteX16" fmla="*/ 1174364 w 1338229"/>
              <a:gd name="connsiteY16" fmla="*/ 778309 h 1031127"/>
              <a:gd name="connsiteX17" fmla="*/ 1215331 w 1338229"/>
              <a:gd name="connsiteY17" fmla="*/ 873891 h 1031127"/>
              <a:gd name="connsiteX18" fmla="*/ 1256297 w 1338229"/>
              <a:gd name="connsiteY18" fmla="*/ 901200 h 1031127"/>
              <a:gd name="connsiteX19" fmla="*/ 1283608 w 1338229"/>
              <a:gd name="connsiteY19" fmla="*/ 942164 h 1031127"/>
              <a:gd name="connsiteX20" fmla="*/ 1297263 w 1338229"/>
              <a:gd name="connsiteY20" fmla="*/ 983128 h 1031127"/>
              <a:gd name="connsiteX21" fmla="*/ 1338229 w 1338229"/>
              <a:gd name="connsiteY21" fmla="*/ 1010437 h 1031127"/>
              <a:gd name="connsiteX22" fmla="*/ 1324574 w 1338229"/>
              <a:gd name="connsiteY22" fmla="*/ 969473 h 1031127"/>
              <a:gd name="connsiteX23" fmla="*/ 1310918 w 1338229"/>
              <a:gd name="connsiteY23" fmla="*/ 1024091 h 1031127"/>
              <a:gd name="connsiteX24" fmla="*/ 1160709 w 1338229"/>
              <a:gd name="connsiteY24" fmla="*/ 1024091 h 103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8229" h="1031127">
                <a:moveTo>
                  <a:pt x="0" y="0"/>
                </a:moveTo>
                <a:cubicBezTo>
                  <a:pt x="40966" y="4551"/>
                  <a:pt x="82735" y="4386"/>
                  <a:pt x="122898" y="13654"/>
                </a:cubicBezTo>
                <a:cubicBezTo>
                  <a:pt x="142733" y="18231"/>
                  <a:pt x="158918" y="32696"/>
                  <a:pt x="177520" y="40963"/>
                </a:cubicBezTo>
                <a:cubicBezTo>
                  <a:pt x="199920" y="50918"/>
                  <a:pt x="223873" y="57310"/>
                  <a:pt x="245797" y="68272"/>
                </a:cubicBezTo>
                <a:cubicBezTo>
                  <a:pt x="351681" y="121212"/>
                  <a:pt x="224761" y="74917"/>
                  <a:pt x="327729" y="109236"/>
                </a:cubicBezTo>
                <a:cubicBezTo>
                  <a:pt x="341384" y="118339"/>
                  <a:pt x="354016" y="129206"/>
                  <a:pt x="368695" y="136545"/>
                </a:cubicBezTo>
                <a:cubicBezTo>
                  <a:pt x="437379" y="170885"/>
                  <a:pt x="405488" y="118716"/>
                  <a:pt x="491594" y="204818"/>
                </a:cubicBezTo>
                <a:cubicBezTo>
                  <a:pt x="505249" y="218473"/>
                  <a:pt x="517898" y="233215"/>
                  <a:pt x="532560" y="245782"/>
                </a:cubicBezTo>
                <a:cubicBezTo>
                  <a:pt x="562196" y="271182"/>
                  <a:pt x="595731" y="292444"/>
                  <a:pt x="628148" y="314054"/>
                </a:cubicBezTo>
                <a:cubicBezTo>
                  <a:pt x="677925" y="388715"/>
                  <a:pt x="626920" y="326890"/>
                  <a:pt x="710081" y="382327"/>
                </a:cubicBezTo>
                <a:cubicBezTo>
                  <a:pt x="819685" y="455391"/>
                  <a:pt x="740358" y="412108"/>
                  <a:pt x="819324" y="477909"/>
                </a:cubicBezTo>
                <a:cubicBezTo>
                  <a:pt x="831932" y="488415"/>
                  <a:pt x="847161" y="495372"/>
                  <a:pt x="860290" y="505218"/>
                </a:cubicBezTo>
                <a:cubicBezTo>
                  <a:pt x="883607" y="522704"/>
                  <a:pt x="907958" y="539228"/>
                  <a:pt x="928567" y="559836"/>
                </a:cubicBezTo>
                <a:cubicBezTo>
                  <a:pt x="940172" y="571440"/>
                  <a:pt x="944273" y="589196"/>
                  <a:pt x="955878" y="600800"/>
                </a:cubicBezTo>
                <a:cubicBezTo>
                  <a:pt x="967483" y="612404"/>
                  <a:pt x="984578" y="617206"/>
                  <a:pt x="996844" y="628109"/>
                </a:cubicBezTo>
                <a:cubicBezTo>
                  <a:pt x="1025712" y="653767"/>
                  <a:pt x="1046641" y="688614"/>
                  <a:pt x="1078777" y="710037"/>
                </a:cubicBezTo>
                <a:cubicBezTo>
                  <a:pt x="1138679" y="749969"/>
                  <a:pt x="1106614" y="727500"/>
                  <a:pt x="1174364" y="778309"/>
                </a:cubicBezTo>
                <a:cubicBezTo>
                  <a:pt x="1184811" y="820094"/>
                  <a:pt x="1183896" y="842459"/>
                  <a:pt x="1215331" y="873891"/>
                </a:cubicBezTo>
                <a:cubicBezTo>
                  <a:pt x="1226936" y="885495"/>
                  <a:pt x="1242642" y="892097"/>
                  <a:pt x="1256297" y="901200"/>
                </a:cubicBezTo>
                <a:cubicBezTo>
                  <a:pt x="1265401" y="914855"/>
                  <a:pt x="1276268" y="927486"/>
                  <a:pt x="1283608" y="942164"/>
                </a:cubicBezTo>
                <a:cubicBezTo>
                  <a:pt x="1290045" y="955038"/>
                  <a:pt x="1288271" y="971889"/>
                  <a:pt x="1297263" y="983128"/>
                </a:cubicBezTo>
                <a:cubicBezTo>
                  <a:pt x="1307515" y="995943"/>
                  <a:pt x="1324574" y="1001334"/>
                  <a:pt x="1338229" y="1010437"/>
                </a:cubicBezTo>
                <a:cubicBezTo>
                  <a:pt x="1333677" y="996782"/>
                  <a:pt x="1337448" y="963037"/>
                  <a:pt x="1324574" y="969473"/>
                </a:cubicBezTo>
                <a:cubicBezTo>
                  <a:pt x="1307788" y="977865"/>
                  <a:pt x="1328722" y="1018157"/>
                  <a:pt x="1310918" y="1024091"/>
                </a:cubicBezTo>
                <a:cubicBezTo>
                  <a:pt x="1263417" y="1039923"/>
                  <a:pt x="1210779" y="1024091"/>
                  <a:pt x="1160709" y="1024091"/>
                </a:cubicBezTo>
              </a:path>
            </a:pathLst>
          </a:custGeom>
          <a:ln w="38100" cmpd="sng">
            <a:solidFill>
              <a:srgbClr val="4031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3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7471" y="1275645"/>
            <a:ext cx="3788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Intro to C++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8220" y="1254667"/>
            <a:ext cx="45861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C++ functions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5274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Story of Modern AI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7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9" y="1160708"/>
            <a:ext cx="2285599" cy="228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068"/>
          <a:stretch/>
        </p:blipFill>
        <p:spPr>
          <a:xfrm>
            <a:off x="4614468" y="722235"/>
            <a:ext cx="3578951" cy="332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00" y="3838459"/>
            <a:ext cx="4198744" cy="2786439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Whats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up with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097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" y="1024550"/>
            <a:ext cx="6972225" cy="544383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Remember Me?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480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8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54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3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3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5017" y="1785368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0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1 Trillion Artificial Neurons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733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9" y="1160708"/>
            <a:ext cx="2285599" cy="228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068"/>
          <a:stretch/>
        </p:blipFill>
        <p:spPr>
          <a:xfrm>
            <a:off x="4614468" y="722235"/>
            <a:ext cx="3578951" cy="332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00" y="3838459"/>
            <a:ext cx="4198744" cy="2786439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Milestones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810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  <a:noFill/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  <a:noFill/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  <a:noFill/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  <a:noFill/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2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6" name="Straight Arrow Connector 95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53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0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2829778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4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263556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2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Learning 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1497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 smtClean="0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5435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24654" y="657004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 smtClean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]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3" name="Group 22"/>
          <p:cNvGrpSpPr/>
          <p:nvPr/>
        </p:nvGrpSpPr>
        <p:grpSpPr>
          <a:xfrm>
            <a:off x="482988" y="1091056"/>
            <a:ext cx="8236752" cy="2683589"/>
            <a:chOff x="312040" y="848027"/>
            <a:chExt cx="8236752" cy="2683589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Seeing with your tongue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Human echolocation (sonar)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981388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4665" y="3866173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17047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  <a:latin typeface="Arial" charset="0"/>
              </a:rPr>
              <a:t>Haptic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belt: Direction sense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9207" y="609366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Implanting a 3</a:t>
            </a:r>
            <a:r>
              <a:rPr lang="en-US" baseline="30000" dirty="0" smtClean="0">
                <a:solidFill>
                  <a:srgbClr val="FFFFFF"/>
                </a:solidFill>
                <a:latin typeface="Arial" charset="0"/>
              </a:rPr>
              <a:t>rd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eye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Sensor Representations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43492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25" y="1106042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 It So You Can Beat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Little math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01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7471" y="1275645"/>
            <a:ext cx="3788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Intro to C++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8220" y="1254667"/>
            <a:ext cx="45861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C++ functions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270296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The End.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298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2.blogs.indiewire.com/thompsononhollywood/images/uploads/thompson-on-hollywood/inception3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6457" y="-76200"/>
            <a:ext cx="14456663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The End?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0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Part 1: C++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354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4941" y="-67153"/>
            <a:ext cx="10471629" cy="714470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316612" y="1454955"/>
            <a:ext cx="5717428" cy="23122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C++ from the Java Programmer’s Perspective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>
            <p:custDataLst>
              <p:tags r:id="rId2"/>
            </p:custDataLst>
          </p:nvPr>
        </p:nvSpPr>
        <p:spPr>
          <a:xfrm rot="20886193">
            <a:off x="3936529" y="4223444"/>
            <a:ext cx="4543476" cy="1129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charset="0"/>
              <a:buNone/>
              <a:defRPr/>
            </a:pPr>
            <a:r>
              <a:rPr lang="en-US" dirty="0" smtClean="0">
                <a:ea typeface="ＭＳ Ｐゴシック" charset="0"/>
              </a:rPr>
              <a:t>(But it’s ok if you don’t know java!)</a:t>
            </a:r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Similar to Java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775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2902</Words>
  <Application>Microsoft Macintosh PowerPoint</Application>
  <PresentationFormat>On-screen Show (4:3)</PresentationFormat>
  <Paragraphs>579</Paragraphs>
  <Slides>71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does C++ have the function prototype syntax?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Learning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41</cp:revision>
  <dcterms:created xsi:type="dcterms:W3CDTF">2016-01-04T22:47:17Z</dcterms:created>
  <dcterms:modified xsi:type="dcterms:W3CDTF">2016-01-05T20:09:53Z</dcterms:modified>
</cp:coreProperties>
</file>